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7" r:id="rId2"/>
    <p:sldId id="29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21630"/>
    <a:srgbClr val="334286"/>
    <a:srgbClr val="DA0000"/>
    <a:srgbClr val="FFC32E"/>
    <a:srgbClr val="FFD365"/>
    <a:srgbClr val="E1D473"/>
    <a:srgbClr val="E1002B"/>
    <a:srgbClr val="0062BA"/>
    <a:srgbClr val="FFA733"/>
    <a:srgbClr val="D000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3" autoAdjust="0"/>
    <p:restoredTop sz="96395" autoAdjust="0"/>
  </p:normalViewPr>
  <p:slideViewPr>
    <p:cSldViewPr snapToGrid="0" snapToObjects="1">
      <p:cViewPr varScale="1">
        <p:scale>
          <a:sx n="87" d="100"/>
          <a:sy n="87" d="100"/>
        </p:scale>
        <p:origin x="-78" y="-7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272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583171465289222E-2"/>
          <c:y val="5.4114989039837913E-2"/>
          <c:w val="0.96833657069421553"/>
          <c:h val="0.74295663505906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97575"/>
                </a:gs>
                <a:gs pos="0">
                  <a:srgbClr val="B5B2B2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dLbls>
            <c:dLbl>
              <c:idx val="3"/>
              <c:layout>
                <c:manualLayout>
                  <c:x val="-1.466107171990266E-2"/>
                  <c:y val="2.61485600585068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08-442E-9CDD-6C4BFC930E08}"/>
                </c:ext>
              </c:extLst>
            </c:dLbl>
            <c:dLbl>
              <c:idx val="4"/>
              <c:layout>
                <c:manualLayout>
                  <c:x val="-9.0221979814786579E-3"/>
                  <c:y val="-9.587694596919793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08-442E-9CDD-6C4BFC930E08}"/>
                </c:ext>
              </c:extLst>
            </c:dLbl>
            <c:dLbl>
              <c:idx val="5"/>
              <c:layout>
                <c:manualLayout>
                  <c:x val="-9.022197981478564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08-442E-9CDD-6C4BFC930E08}"/>
                </c:ext>
              </c:extLst>
            </c:dLbl>
            <c:dLbl>
              <c:idx val="6"/>
              <c:layout>
                <c:manualLayout>
                  <c:x val="-9.022197981478734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08-442E-9CDD-6C4BFC930E08}"/>
                </c:ext>
              </c:extLst>
            </c:dLbl>
            <c:dLbl>
              <c:idx val="7"/>
              <c:layout>
                <c:manualLayout>
                  <c:x val="-9.022197981478564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08-442E-9CDD-6C4BFC930E08}"/>
                </c:ext>
              </c:extLst>
            </c:dLbl>
            <c:dLbl>
              <c:idx val="8"/>
              <c:layout>
                <c:manualLayout>
                  <c:x val="-7.8944232337939124E-3"/>
                  <c:y val="2.614856005850595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08-442E-9CDD-6C4BFC930E08}"/>
                </c:ext>
              </c:extLst>
            </c:dLbl>
            <c:dLbl>
              <c:idx val="9"/>
              <c:layout>
                <c:manualLayout>
                  <c:x val="-7.1962339331328364E-3"/>
                  <c:y val="-7.84456801755207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63-424F-A624-95E1D275A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9757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хозяйства населения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5340.2</c:v>
                </c:pt>
                <c:pt idx="1">
                  <c:v>17641</c:v>
                </c:pt>
                <c:pt idx="2">
                  <c:v>3020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08-442E-9CDD-6C4BFC930E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D6020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хозяйства населения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5154.2</c:v>
                </c:pt>
                <c:pt idx="1">
                  <c:v>17768.3</c:v>
                </c:pt>
                <c:pt idx="2">
                  <c:v>3594.1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08-442E-9CDD-6C4BFC930E08}"/>
            </c:ext>
          </c:extLst>
        </c:ser>
        <c:gapWidth val="40"/>
        <c:overlap val="43"/>
        <c:axId val="79800576"/>
        <c:axId val="79691776"/>
      </c:barChart>
      <c:catAx>
        <c:axId val="79800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691776"/>
        <c:crosses val="autoZero"/>
        <c:auto val="1"/>
        <c:lblAlgn val="ctr"/>
        <c:lblOffset val="100"/>
      </c:catAx>
      <c:valAx>
        <c:axId val="79691776"/>
        <c:scaling>
          <c:orientation val="minMax"/>
        </c:scaling>
        <c:delete val="1"/>
        <c:axPos val="l"/>
        <c:numFmt formatCode="0" sourceLinked="1"/>
        <c:majorTickMark val="none"/>
        <c:tickLblPos val="nextTo"/>
        <c:crossAx val="798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650827396912499E-2"/>
          <c:y val="0.90378316188786778"/>
          <c:w val="0.9211655405788266"/>
          <c:h val="7.053357034742653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1422" y="3455893"/>
            <a:ext cx="10171289" cy="235346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sz="3500" smtClean="0"/>
              <a:t>Индексы производства продукции сельского хозяйства Чеченской Республики </a:t>
            </a:r>
            <a:r>
              <a:rPr sz="2000"/>
              <a:t>о</a:t>
            </a:r>
            <a:r>
              <a:rPr sz="2000" smtClean="0"/>
              <a:t>перативные данные                       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4034" y="5327096"/>
            <a:ext cx="6956612" cy="400622"/>
          </a:xfrm>
        </p:spPr>
        <p:txBody>
          <a:bodyPr/>
          <a:lstStyle/>
          <a:p>
            <a:pPr algn="ctr"/>
            <a:r>
              <a:t>з</a:t>
            </a:r>
            <a:r>
              <a:rPr lang="ru-RU" dirty="0" smtClean="0"/>
              <a:t>а январь-сентябрь 2021 года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30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83B7E0D-442F-FA40-B15A-823D84F9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551156" cy="1014934"/>
          </a:xfrm>
        </p:spPr>
        <p:txBody>
          <a:bodyPr/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ru-RU" sz="2600" dirty="0" smtClean="0"/>
              <a:t>ИНДЕКСЫ  ПРОИЗВОДСТВА </a:t>
            </a:r>
            <a:r>
              <a:rPr lang="ru-RU" sz="2600" baseline="0" dirty="0" smtClean="0"/>
              <a:t> ПРОДУКЦИИ  СЕЛЬСКОГО ХОЗЯЙСТВА </a:t>
            </a:r>
          </a:p>
          <a:p>
            <a:pPr algn="ctr">
              <a:lnSpc>
                <a:spcPts val="2100"/>
              </a:lnSpc>
            </a:pPr>
            <a:r>
              <a:rPr lang="ru-RU" baseline="0" dirty="0" smtClean="0"/>
              <a:t>(в хозяйствах всех категорий)</a:t>
            </a:r>
          </a:p>
          <a:p>
            <a:pPr algn="ctr">
              <a:lnSpc>
                <a:spcPts val="2100"/>
              </a:lnSpc>
            </a:pPr>
            <a:r>
              <a:rPr lang="ru-RU" sz="2400" baseline="0" dirty="0" smtClean="0"/>
              <a:t>за январь-сентябрь 2021г.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pSp>
        <p:nvGrpSpPr>
          <p:cNvPr id="4" name="Группа 15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7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20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2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" name="Группа 22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5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26" name="AutoShape 2" descr="Как нарисовать милый пакет молока с глазами поэтапно — Пошаговые уроки  рисования"/>
          <p:cNvSpPr>
            <a:spLocks noChangeAspect="1" noChangeArrowheads="1"/>
          </p:cNvSpPr>
          <p:nvPr/>
        </p:nvSpPr>
        <p:spPr bwMode="auto">
          <a:xfrm>
            <a:off x="1134786" y="18018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3469531" y="2119886"/>
          <a:ext cx="8584576" cy="460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6" y="1686217"/>
            <a:ext cx="1080000" cy="108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6" y="2898299"/>
            <a:ext cx="1080000" cy="108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6" y="3978299"/>
            <a:ext cx="1080000" cy="10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86" y="5058299"/>
            <a:ext cx="1080000" cy="1080000"/>
          </a:xfrm>
          <a:prstGeom prst="rect">
            <a:avLst/>
          </a:prstGeom>
        </p:spPr>
      </p:pic>
      <p:sp>
        <p:nvSpPr>
          <p:cNvPr id="40" name="Стрелка вниз 39"/>
          <p:cNvSpPr/>
          <p:nvPr/>
        </p:nvSpPr>
        <p:spPr>
          <a:xfrm>
            <a:off x="359586" y="1080807"/>
            <a:ext cx="3105490" cy="940525"/>
          </a:xfrm>
          <a:prstGeom prst="downArrow">
            <a:avLst>
              <a:gd name="adj1" fmla="val 99397"/>
              <a:gd name="adj2" fmla="val 55616"/>
            </a:avLst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январь-сентябрь  2021г .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% к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январю-сентябрю  2020 г.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63280" y="2119886"/>
            <a:ext cx="9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101,5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39586" y="2489218"/>
            <a:ext cx="2025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Хозяйства всех категорий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63280" y="4234934"/>
            <a:ext cx="9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100,3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863280" y="5330292"/>
            <a:ext cx="9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118,6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63280" y="3287486"/>
            <a:ext cx="9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95,7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591986" y="3656818"/>
            <a:ext cx="1894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Сельскохозяйственные </a:t>
            </a:r>
          </a:p>
          <a:p>
            <a:pPr algn="ctr"/>
            <a:r>
              <a:rPr lang="ru-RU" sz="1200" dirty="0" smtClean="0"/>
              <a:t>организации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460861" y="4650432"/>
            <a:ext cx="1721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Хозяйства населения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460861" y="5598560"/>
            <a:ext cx="222849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/>
              <a:t>Крестьянские (фермерские) </a:t>
            </a:r>
          </a:p>
          <a:p>
            <a:pPr algn="ctr"/>
            <a:r>
              <a:rPr lang="ru-RU" sz="1100" dirty="0" smtClean="0"/>
              <a:t>хозяйства  и  индивидуальные </a:t>
            </a:r>
          </a:p>
          <a:p>
            <a:pPr algn="ctr"/>
            <a:r>
              <a:rPr lang="ru-RU" sz="1100" dirty="0" smtClean="0"/>
              <a:t>предприниматели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91986" y="2641618"/>
            <a:ext cx="2025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Хозяйства всех категорий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08764" y="1686217"/>
            <a:ext cx="5444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ПРОДУКЦИЯ СЕЛЬСКОГО ХОЗЯЙСТВА</a:t>
            </a:r>
            <a:r>
              <a:rPr lang="ru-RU" sz="1200" dirty="0" smtClean="0"/>
              <a:t>, </a:t>
            </a:r>
          </a:p>
          <a:p>
            <a:pPr algn="ctr"/>
            <a:r>
              <a:rPr lang="ru-RU" sz="1200" dirty="0" smtClean="0"/>
              <a:t> млн.рублей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765186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72</Words>
  <Application>Microsoft Office PowerPoint</Application>
  <PresentationFormat>Произвольный</PresentationFormat>
  <Paragraphs>27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P20_MagomadovaLA-S</cp:lastModifiedBy>
  <cp:revision>169</cp:revision>
  <dcterms:created xsi:type="dcterms:W3CDTF">2020-03-31T09:31:17Z</dcterms:created>
  <dcterms:modified xsi:type="dcterms:W3CDTF">2021-12-10T07:58:09Z</dcterms:modified>
</cp:coreProperties>
</file>